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8"/>
  </p:notesMasterIdLst>
  <p:sldIdLst>
    <p:sldId id="414" r:id="rId6"/>
    <p:sldId id="440" r:id="rId7"/>
    <p:sldId id="263" r:id="rId8"/>
    <p:sldId id="416" r:id="rId9"/>
    <p:sldId id="265" r:id="rId10"/>
    <p:sldId id="262" r:id="rId11"/>
    <p:sldId id="427" r:id="rId12"/>
    <p:sldId id="435" r:id="rId13"/>
    <p:sldId id="260" r:id="rId14"/>
    <p:sldId id="441" r:id="rId15"/>
    <p:sldId id="442" r:id="rId16"/>
    <p:sldId id="443" r:id="rId17"/>
    <p:sldId id="445" r:id="rId18"/>
    <p:sldId id="444" r:id="rId19"/>
    <p:sldId id="446" r:id="rId20"/>
    <p:sldId id="447" r:id="rId21"/>
    <p:sldId id="418" r:id="rId22"/>
    <p:sldId id="450" r:id="rId23"/>
    <p:sldId id="451" r:id="rId24"/>
    <p:sldId id="453" r:id="rId25"/>
    <p:sldId id="425" r:id="rId26"/>
    <p:sldId id="268" r:id="rId2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ECFFB5-6B18-54E9-B478-787CA29703DF}" v="5" dt="2024-02-09T16:20:16.7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31348"/>
    <p:restoredTop sz="55556" autoAdjust="0"/>
  </p:normalViewPr>
  <p:slideViewPr>
    <p:cSldViewPr snapToGrid="0">
      <p:cViewPr varScale="1">
        <p:scale>
          <a:sx n="45" d="100"/>
          <a:sy n="45" d="100"/>
        </p:scale>
        <p:origin x="1378" y="48"/>
      </p:cViewPr>
      <p:guideLst/>
    </p:cSldViewPr>
  </p:slideViewPr>
  <p:notesTextViewPr>
    <p:cViewPr>
      <p:scale>
        <a:sx n="1" d="1"/>
        <a:sy n="1" d="1"/>
      </p:scale>
      <p:origin x="0" y="0"/>
    </p:cViewPr>
  </p:notesTextViewPr>
  <p:notesViewPr>
    <p:cSldViewPr snapToGrid="0">
      <p:cViewPr varScale="1">
        <p:scale>
          <a:sx n="60" d="100"/>
          <a:sy n="60" d="100"/>
        </p:scale>
        <p:origin x="3178" y="3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bina  Virji" userId="S::zebina@peerworks.ca::cb166100-0129-494a-bf17-d42c68ccdc91" providerId="AD" clId="Web-{55ECFFB5-6B18-54E9-B478-787CA29703DF}"/>
    <pc:docChg chg="modSld">
      <pc:chgData name="Zebina  Virji" userId="S::zebina@peerworks.ca::cb166100-0129-494a-bf17-d42c68ccdc91" providerId="AD" clId="Web-{55ECFFB5-6B18-54E9-B478-787CA29703DF}" dt="2024-02-09T16:20:14.332" v="17"/>
      <pc:docMkLst>
        <pc:docMk/>
      </pc:docMkLst>
      <pc:sldChg chg="modNotes">
        <pc:chgData name="Zebina  Virji" userId="S::zebina@peerworks.ca::cb166100-0129-494a-bf17-d42c68ccdc91" providerId="AD" clId="Web-{55ECFFB5-6B18-54E9-B478-787CA29703DF}" dt="2024-02-09T16:19:12.487" v="5"/>
        <pc:sldMkLst>
          <pc:docMk/>
          <pc:sldMk cId="2492967705" sldId="263"/>
        </pc:sldMkLst>
      </pc:sldChg>
      <pc:sldChg chg="modNotes">
        <pc:chgData name="Zebina  Virji" userId="S::zebina@peerworks.ca::cb166100-0129-494a-bf17-d42c68ccdc91" providerId="AD" clId="Web-{55ECFFB5-6B18-54E9-B478-787CA29703DF}" dt="2024-02-09T16:19:19.331" v="7"/>
        <pc:sldMkLst>
          <pc:docMk/>
          <pc:sldMk cId="463628417" sldId="416"/>
        </pc:sldMkLst>
      </pc:sldChg>
      <pc:sldChg chg="modNotes">
        <pc:chgData name="Zebina  Virji" userId="S::zebina@peerworks.ca::cb166100-0129-494a-bf17-d42c68ccdc91" providerId="AD" clId="Web-{55ECFFB5-6B18-54E9-B478-787CA29703DF}" dt="2024-02-09T16:19:59.644" v="15"/>
        <pc:sldMkLst>
          <pc:docMk/>
          <pc:sldMk cId="3427320829" sldId="418"/>
        </pc:sldMkLst>
      </pc:sldChg>
      <pc:sldChg chg="modNotes">
        <pc:chgData name="Zebina  Virji" userId="S::zebina@peerworks.ca::cb166100-0129-494a-bf17-d42c68ccdc91" providerId="AD" clId="Web-{55ECFFB5-6B18-54E9-B478-787CA29703DF}" dt="2024-02-09T16:20:14.332" v="17"/>
        <pc:sldMkLst>
          <pc:docMk/>
          <pc:sldMk cId="3917806230" sldId="425"/>
        </pc:sldMkLst>
      </pc:sldChg>
      <pc:sldChg chg="modNotes">
        <pc:chgData name="Zebina  Virji" userId="S::zebina@peerworks.ca::cb166100-0129-494a-bf17-d42c68ccdc91" providerId="AD" clId="Web-{55ECFFB5-6B18-54E9-B478-787CA29703DF}" dt="2024-02-09T16:19:48.675" v="10"/>
        <pc:sldMkLst>
          <pc:docMk/>
          <pc:sldMk cId="2609821230" sldId="44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20DB8C5-D92C-1A47-9362-26053D53F804}" type="datetimeFigureOut">
              <a:rPr lang="en-US" smtClean="0"/>
              <a:t>6/13/2024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46"/>
              </a:spcAft>
            </a:pPr>
            <a:r>
              <a:rPr lang="en-US" b="1" dirty="0"/>
              <a:t>Trainer Manual </a:t>
            </a:r>
            <a:endParaRPr lang="en-CA" dirty="0"/>
          </a:p>
          <a:p>
            <a:pPr>
              <a:spcAft>
                <a:spcPts val="846"/>
              </a:spcAft>
            </a:pPr>
            <a:r>
              <a:rPr lang="en-US" dirty="0"/>
              <a:t>Module 03: History of Peer Support © 2023 </a:t>
            </a:r>
            <a:r>
              <a:rPr lang="en-CA" dirty="0" err="1"/>
              <a:t>PeerWorks</a:t>
            </a:r>
            <a:endParaRPr lang="en-CA" dirty="0"/>
          </a:p>
          <a:p>
            <a:pPr>
              <a:spcAft>
                <a:spcPts val="846"/>
              </a:spcAft>
            </a:pPr>
            <a:r>
              <a:rPr lang="en-US" dirty="0"/>
              <a:t>This training program is designed to be accessible to all trainers, and ensure that all participants receive the same quality of education regardless of specific trainers’ background and experience. </a:t>
            </a:r>
            <a:endParaRPr lang="en-CA" dirty="0"/>
          </a:p>
          <a:p>
            <a:pPr>
              <a:spcAft>
                <a:spcPts val="846"/>
              </a:spcAft>
            </a:pPr>
            <a:r>
              <a:rPr lang="en-US" dirty="0"/>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spcAft>
                <a:spcPts val="846"/>
              </a:spcAft>
            </a:pPr>
            <a:endParaRPr lang="en-CA" dirty="0"/>
          </a:p>
          <a:p>
            <a:pPr>
              <a:spcAft>
                <a:spcPts val="846"/>
              </a:spcAft>
            </a:pPr>
            <a:r>
              <a:rPr lang="en-US" b="1" dirty="0"/>
              <a:t>TRAINER</a:t>
            </a:r>
          </a:p>
          <a:p>
            <a:pPr>
              <a:spcAft>
                <a:spcPts val="846"/>
              </a:spcAft>
            </a:pPr>
            <a:r>
              <a:rPr lang="en-US" dirty="0"/>
              <a:t>Welcomes everyone and states the topic of today’s module.</a:t>
            </a:r>
            <a:endParaRPr lang="en-CA"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b="1"/>
              <a:t>TRAINER</a:t>
            </a:r>
            <a:endParaRPr lang="en-US" dirty="0">
              <a:cs typeface="Times New Roman" panose="02020603050405020304" pitchFamily="18" charset="0"/>
            </a:endParaRPr>
          </a:p>
          <a:p>
            <a:pPr>
              <a:lnSpc>
                <a:spcPct val="107000"/>
              </a:lnSpc>
              <a:spcAft>
                <a:spcPts val="846"/>
              </a:spcAft>
            </a:pPr>
            <a:r>
              <a:rPr lang="en-US" b="0" i="0" dirty="0">
                <a:solidFill>
                  <a:srgbClr val="000000"/>
                </a:solidFill>
                <a:effectLst/>
                <a:highlight>
                  <a:srgbClr val="FFFFFF"/>
                </a:highlight>
              </a:rPr>
              <a:t>Read the slide and ask the two questions on the slide to start a group conversation. </a:t>
            </a:r>
            <a:r>
              <a:rPr lang="en-US" sz="1800" b="0" i="0" dirty="0">
                <a:solidFill>
                  <a:srgbClr val="000000"/>
                </a:solidFill>
                <a:effectLst/>
                <a:highlight>
                  <a:srgbClr val="FFFFFF"/>
                </a:highlight>
                <a:latin typeface="Verdana" panose="020B0604030504040204" pitchFamily="34" charset="0"/>
              </a:rPr>
              <a:t> </a:t>
            </a:r>
            <a:endParaRPr lang="en-US" sz="1300"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956420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b="1" dirty="0"/>
              <a:t>TRAINER</a:t>
            </a:r>
            <a:endParaRPr lang="en-US" dirty="0">
              <a:cs typeface="Times New Roman" panose="02020603050405020304" pitchFamily="18" charset="0"/>
            </a:endParaRPr>
          </a:p>
          <a:p>
            <a:pPr algn="l" rtl="0" fontAlgn="base"/>
            <a:r>
              <a:rPr lang="en-US" b="0" i="0" dirty="0">
                <a:solidFill>
                  <a:srgbClr val="000000"/>
                </a:solidFill>
                <a:effectLst/>
                <a:highlight>
                  <a:srgbClr val="FFFFFF"/>
                </a:highlight>
              </a:rPr>
              <a:t>Read the slide on self-care or ask a participant to read it.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Invite people to share the methods of self-care that they do. Feel free to unmute yourself or add it to the chat box.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Other points that you can bring up after you read the slide: </a:t>
            </a:r>
          </a:p>
          <a:p>
            <a:pPr marL="285750" indent="-285750" algn="l" rtl="0" fontAlgn="base">
              <a:buFont typeface="Arial" panose="020B0604020202020204" pitchFamily="34" charset="0"/>
              <a:buChar char="•"/>
            </a:pPr>
            <a:r>
              <a:rPr lang="en-US" b="0" i="0" dirty="0">
                <a:solidFill>
                  <a:srgbClr val="000000"/>
                </a:solidFill>
                <a:effectLst/>
                <a:highlight>
                  <a:srgbClr val="FFFFFF"/>
                </a:highlight>
              </a:rPr>
              <a:t>We are reaching a point where there have been lots of discussions about self-care, but people don’t often talk about the hard work of self-care. Some of the things that we do for self-care, such as taking a break and reading our </a:t>
            </a:r>
            <a:r>
              <a:rPr lang="en-US" b="0" i="0" dirty="0" err="1">
                <a:solidFill>
                  <a:srgbClr val="000000"/>
                </a:solidFill>
                <a:effectLst/>
                <a:highlight>
                  <a:srgbClr val="FFFFFF"/>
                </a:highlight>
              </a:rPr>
              <a:t>favourite</a:t>
            </a:r>
            <a:r>
              <a:rPr lang="en-US" b="0" i="0" dirty="0">
                <a:solidFill>
                  <a:srgbClr val="000000"/>
                </a:solidFill>
                <a:effectLst/>
                <a:highlight>
                  <a:srgbClr val="FFFFFF"/>
                </a:highlight>
              </a:rPr>
              <a:t> book, don’t seem difficult to do, </a:t>
            </a:r>
            <a:r>
              <a:rPr lang="en-US" b="0" i="1" dirty="0">
                <a:solidFill>
                  <a:srgbClr val="000000"/>
                </a:solidFill>
                <a:effectLst/>
                <a:highlight>
                  <a:srgbClr val="FFFFFF"/>
                </a:highlight>
              </a:rPr>
              <a:t>but </a:t>
            </a:r>
            <a:r>
              <a:rPr lang="en-US" b="0" i="0" dirty="0">
                <a:solidFill>
                  <a:srgbClr val="000000"/>
                </a:solidFill>
                <a:effectLst/>
                <a:highlight>
                  <a:srgbClr val="FFFFFF"/>
                </a:highlight>
              </a:rPr>
              <a:t>sometimes they are. We can feel guilty for taking time for ourselves, even when we know it’s important for our mental health. Additionally, some self-care </a:t>
            </a:r>
            <a:r>
              <a:rPr lang="en-US" b="0" i="1" dirty="0">
                <a:solidFill>
                  <a:srgbClr val="000000"/>
                </a:solidFill>
                <a:effectLst/>
                <a:highlight>
                  <a:srgbClr val="FFFFFF"/>
                </a:highlight>
              </a:rPr>
              <a:t>can </a:t>
            </a:r>
            <a:r>
              <a:rPr lang="en-US" b="0" i="0" dirty="0">
                <a:solidFill>
                  <a:srgbClr val="000000"/>
                </a:solidFill>
                <a:effectLst/>
                <a:highlight>
                  <a:srgbClr val="FFFFFF"/>
                </a:highlight>
              </a:rPr>
              <a:t>be challenging. Speaking to a Peer Supporter can be great for our mental health, </a:t>
            </a:r>
            <a:r>
              <a:rPr lang="en-US" b="0" i="1" dirty="0">
                <a:solidFill>
                  <a:srgbClr val="000000"/>
                </a:solidFill>
                <a:effectLst/>
                <a:highlight>
                  <a:srgbClr val="FFFFFF"/>
                </a:highlight>
              </a:rPr>
              <a:t>but </a:t>
            </a:r>
            <a:r>
              <a:rPr lang="en-US" b="0" i="0" dirty="0">
                <a:solidFill>
                  <a:srgbClr val="000000"/>
                </a:solidFill>
                <a:effectLst/>
                <a:highlight>
                  <a:srgbClr val="FFFFFF"/>
                </a:highlight>
              </a:rPr>
              <a:t>that doesn’t mean it’s easy. It’s okay to acknowledge that these things can be hard and that we sometimes need to reframe them in our mind.  </a:t>
            </a:r>
          </a:p>
          <a:p>
            <a:pPr marL="285750" indent="-285750" algn="l" rtl="0" fontAlgn="base">
              <a:buFont typeface="Arial" panose="020B0604020202020204" pitchFamily="34" charset="0"/>
              <a:buChar char="•"/>
            </a:pPr>
            <a:r>
              <a:rPr lang="en-US" b="0" i="0" dirty="0">
                <a:solidFill>
                  <a:srgbClr val="000000"/>
                </a:solidFill>
                <a:effectLst/>
                <a:highlight>
                  <a:srgbClr val="FFFFFF"/>
                </a:highlight>
              </a:rPr>
              <a:t>It can help to make a self-care plan before you need that self-care. Make a list of what helps you when you feel overwhelmed or need to recharge? What do you do before you even get to that point to maintain your physical and emotional wellbeing? Think back to the 7 Dimensions of Wellness. These things can all become part of our selfcare plan. </a:t>
            </a:r>
          </a:p>
          <a:p>
            <a:pPr marL="285750" indent="-285750" algn="l" rtl="0" fontAlgn="base">
              <a:buFont typeface="Arial" panose="020B0604020202020204" pitchFamily="34" charset="0"/>
              <a:buChar char="•"/>
            </a:pPr>
            <a:r>
              <a:rPr lang="en-US" b="0" i="0" dirty="0">
                <a:solidFill>
                  <a:srgbClr val="000000"/>
                </a:solidFill>
                <a:effectLst/>
                <a:highlight>
                  <a:srgbClr val="FFFFFF"/>
                </a:highlight>
              </a:rPr>
              <a:t>Practicing selfcare will be the homework of one of the later synchronous sessions, when we start to discuss heavier topics, so start thinking about your selfcare needs now.  </a:t>
            </a:r>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151971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highlight>
                  <a:srgbClr val="FFFFFF"/>
                </a:highlight>
              </a:rPr>
              <a:t>“Self-care can include self-talk. How do you speak to yourself? What does the voice in your head sound like? Would you speak this way to your best friend or a Peer you support?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Self-talk is your internal dialogue and it can reveal your beliefs, thoughts and concerns. It can be negative or positive. It can encourage you or upset you.  </a:t>
            </a:r>
          </a:p>
          <a:p>
            <a:pPr algn="l" rtl="0" fontAlgn="base"/>
            <a:r>
              <a:rPr lang="en-US" b="0" i="0" dirty="0">
                <a:solidFill>
                  <a:srgbClr val="000000"/>
                </a:solidFill>
                <a:effectLst/>
                <a:highlight>
                  <a:srgbClr val="FFFFFF"/>
                </a:highlight>
              </a:rPr>
              <a:t>Positive self-talk can build your confident, promote self-love, help you cope with stress, motivate you and improve your attitude.”  </a:t>
            </a:r>
          </a:p>
          <a:p>
            <a:pPr algn="l" rtl="0" fontAlgn="base"/>
            <a:endParaRPr lang="en-US" b="1" i="0" dirty="0">
              <a:solidFill>
                <a:srgbClr val="000000"/>
              </a:solidFill>
              <a:effectLst/>
              <a:highlight>
                <a:srgbClr val="FFFFFF"/>
              </a:highlight>
            </a:endParaRPr>
          </a:p>
          <a:p>
            <a:pPr algn="l" rtl="0" fontAlgn="base"/>
            <a:r>
              <a:rPr lang="en-US" b="1" i="0" dirty="0">
                <a:solidFill>
                  <a:srgbClr val="000000"/>
                </a:solidFill>
                <a:effectLst/>
                <a:highlight>
                  <a:srgbClr val="FFFFFF"/>
                </a:highlight>
              </a:rPr>
              <a:t>At this point you should be at least halfway through the time allotment. </a:t>
            </a:r>
            <a:r>
              <a:rPr lang="en-US" b="0" i="0" dirty="0">
                <a:solidFill>
                  <a:srgbClr val="000000"/>
                </a:solidFill>
                <a:effectLst/>
                <a:highlight>
                  <a:srgbClr val="FFFFFF"/>
                </a:highlight>
              </a:rPr>
              <a:t> </a:t>
            </a:r>
          </a:p>
        </p:txBody>
      </p:sp>
      <p:sp>
        <p:nvSpPr>
          <p:cNvPr id="4" name="Slide Number Placeholder 3"/>
          <p:cNvSpPr>
            <a:spLocks noGrp="1"/>
          </p:cNvSpPr>
          <p:nvPr>
            <p:ph type="sldNum" sz="quarter" idx="5"/>
          </p:nvPr>
        </p:nvSpPr>
        <p:spPr/>
        <p:txBody>
          <a:bodyPr/>
          <a:lstStyle/>
          <a:p>
            <a:fld id="{5315D539-3A0C-471A-81A4-83B339979F2F}" type="slidenum">
              <a:rPr lang="en-CA" smtClean="0"/>
              <a:t>12</a:t>
            </a:fld>
            <a:endParaRPr lang="en-CA"/>
          </a:p>
        </p:txBody>
      </p:sp>
    </p:spTree>
    <p:extLst>
      <p:ext uri="{BB962C8B-B14F-4D97-AF65-F5344CB8AC3E}">
        <p14:creationId xmlns:p14="http://schemas.microsoft.com/office/powerpoint/2010/main" val="2708678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COORDINATOR</a:t>
            </a:r>
          </a:p>
          <a:p>
            <a:endParaRPr lang="en-US" dirty="0"/>
          </a:p>
          <a:p>
            <a:pPr algn="l" rtl="0" fontAlgn="base"/>
            <a:r>
              <a:rPr lang="en-US" b="0" i="0" dirty="0">
                <a:solidFill>
                  <a:srgbClr val="000000"/>
                </a:solidFill>
                <a:effectLst/>
                <a:highlight>
                  <a:srgbClr val="FFFFFF"/>
                </a:highlight>
              </a:rPr>
              <a:t>*Note: this slide is animated. Each of the 3 examples will come up on the screen one at a time.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Group activity to change these negative examples of self-talk into positives. Work through the first one together and then give everyone 5 minutes alone to come up with transformations for the 2 and 3 examples.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Some possible transformations could be: </a:t>
            </a:r>
          </a:p>
          <a:p>
            <a:pPr marL="342900" indent="-342900" algn="l" rtl="0" fontAlgn="base">
              <a:buFont typeface="+mj-lt"/>
              <a:buAutoNum type="arabicPeriod"/>
            </a:pPr>
            <a:r>
              <a:rPr lang="en-US" b="0" i="0" dirty="0">
                <a:solidFill>
                  <a:srgbClr val="000000"/>
                </a:solidFill>
                <a:effectLst/>
                <a:highlight>
                  <a:srgbClr val="FFFFFF"/>
                </a:highlight>
              </a:rPr>
              <a:t>I’m a good person. I’ve done things wrong in the past, but I’m working on myself. </a:t>
            </a:r>
          </a:p>
          <a:p>
            <a:pPr marL="342900" indent="-342900" algn="l" rtl="0" fontAlgn="base">
              <a:buFont typeface="+mj-lt"/>
              <a:buAutoNum type="arabicPeriod"/>
            </a:pPr>
            <a:r>
              <a:rPr lang="en-US" b="0" i="0" dirty="0">
                <a:solidFill>
                  <a:srgbClr val="000000"/>
                </a:solidFill>
                <a:effectLst/>
                <a:highlight>
                  <a:srgbClr val="FFFFFF"/>
                </a:highlight>
              </a:rPr>
              <a:t>I made a mistake, but it doesn’t define who I am. Everyone makes mistakes, and that’s how you learn. </a:t>
            </a:r>
          </a:p>
          <a:p>
            <a:pPr marL="342900" indent="-342900" algn="l" rtl="0" fontAlgn="base">
              <a:buFont typeface="+mj-lt"/>
              <a:buAutoNum type="arabicPeriod"/>
            </a:pPr>
            <a:r>
              <a:rPr lang="en-US" b="0" i="0" dirty="0">
                <a:solidFill>
                  <a:srgbClr val="000000"/>
                </a:solidFill>
                <a:effectLst/>
                <a:highlight>
                  <a:srgbClr val="FFFFFF"/>
                </a:highlight>
              </a:rPr>
              <a:t>Like everyone else, I have my strengths and weaknesses. There are things that I am really good at and things that I am working to improve. I don’t need to be perfect to be worthy, respected or liked.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These are the kinds of transformations that you can help your Peer work through as a Peer Supporter. However, this work will be more successful if you exemplify positive self-talk yourself. Your positive self-talk can set a good example for your peer.  </a:t>
            </a:r>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3910708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b="1" dirty="0"/>
              <a:t>TRAINER</a:t>
            </a:r>
          </a:p>
          <a:p>
            <a:pPr algn="l" rtl="0" fontAlgn="base"/>
            <a:r>
              <a:rPr lang="en-US" b="0" i="0" dirty="0">
                <a:solidFill>
                  <a:srgbClr val="000000"/>
                </a:solidFill>
                <a:effectLst/>
                <a:highlight>
                  <a:srgbClr val="FFFFFF"/>
                </a:highlight>
              </a:rPr>
              <a:t>*Note: This slide is animated.  The question “Do you find it easier to give or receive support? Why?” will come up after reading the first paragraph on the slide.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Read the slide or invite a participant to read the slide. Ask the question (this will pop up on the slide as indicated above) to the group and encourage discussion. Some people find it hard to be vulnerable and ask or accept support. Reaching out or accepting support isn’t a weakness. It can be tempting to think “I can do it all myself” but supporting others and receiving support is community care. Community care and self-care are interconnected and complement each other.  </a:t>
            </a:r>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2144387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b="1" dirty="0"/>
              <a:t>TRAINER</a:t>
            </a:r>
            <a:endParaRPr lang="en-US" dirty="0">
              <a:cs typeface="Times New Roman" panose="02020603050405020304" pitchFamily="18" charset="0"/>
            </a:endParaRPr>
          </a:p>
          <a:p>
            <a:pPr algn="l" rtl="0" fontAlgn="base"/>
            <a:r>
              <a:rPr lang="en-US" b="0" i="0" dirty="0">
                <a:solidFill>
                  <a:srgbClr val="000000"/>
                </a:solidFill>
                <a:effectLst/>
                <a:highlight>
                  <a:srgbClr val="FFFFFF"/>
                </a:highlight>
              </a:rPr>
              <a:t>“The four cornerstones of Peer Support can help reduce isolation and its impacts. We all felt the impacts of isolation during the COVID pandemic, and in a post-COVID world we might still feel the effects of isolation, especially in more remote areas. Isolation can have a detrimental impact on people with experiences of mental health and addictions.”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Invite someone to read the slide. They don’t have to read the citations out loud.  </a:t>
            </a:r>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596457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b="1" dirty="0">
                <a:ea typeface="Times New Roman" panose="02020603050405020304" pitchFamily="18" charset="0"/>
              </a:rPr>
              <a:t>TRAINER</a:t>
            </a:r>
            <a:endParaRPr lang="en-US" dirty="0">
              <a:ea typeface="Calibri" panose="020F0502020204030204" pitchFamily="34" charset="0"/>
              <a:cs typeface="Times New Roman" panose="02020603050405020304" pitchFamily="18" charset="0"/>
            </a:endParaRPr>
          </a:p>
          <a:p>
            <a:pPr>
              <a:lnSpc>
                <a:spcPct val="107000"/>
              </a:lnSpc>
              <a:spcAft>
                <a:spcPts val="846"/>
              </a:spcAft>
            </a:pPr>
            <a:r>
              <a:rPr lang="en-US" b="0" i="0" dirty="0">
                <a:solidFill>
                  <a:srgbClr val="000000"/>
                </a:solidFill>
                <a:effectLst/>
                <a:highlight>
                  <a:srgbClr val="FFFFFF"/>
                </a:highlight>
                <a:latin typeface="Verdana" panose="020B0604030504040204" pitchFamily="34" charset="0"/>
              </a:rPr>
              <a:t>Read out the slide and invite participants to share more of their methods for combating isolation. The methods can be social, but don’t have to involve other people. Different things work for different people.   </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1769117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57"/>
              </a:spcBef>
              <a:spcAft>
                <a:spcPts val="1200"/>
              </a:spcAft>
            </a:pPr>
            <a:r>
              <a:rPr lang="en-CA" b="1" dirty="0"/>
              <a:t>COORDINATOR</a:t>
            </a:r>
          </a:p>
          <a:p>
            <a:pPr algn="l" rtl="0" fontAlgn="base"/>
            <a:r>
              <a:rPr lang="en-US" b="0" i="0" dirty="0">
                <a:solidFill>
                  <a:srgbClr val="000000"/>
                </a:solidFill>
                <a:effectLst/>
                <a:highlight>
                  <a:srgbClr val="FFFFFF"/>
                </a:highlight>
              </a:rPr>
              <a:t>Read out the instructions for the paired activity. Ask if anyone has any questions. This should take approx. 5-10 minutes.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Come back to the group and ask each group what they considered their strongest cornerstone and which they needed to develop. See if there is any overlap. If so, discuss why. Perhaps there are shared challenges to that particular cornerstone. Those who have listed that cornerstone as one of their strengths can share as well. As we share we can learn from each other, especially if our area to develop is another person’s strength and vice versa.  </a:t>
            </a:r>
          </a:p>
          <a:p>
            <a:pPr algn="l" rtl="0" fontAlgn="base"/>
            <a:endParaRPr lang="en-US" b="1" i="0" dirty="0">
              <a:solidFill>
                <a:srgbClr val="000000"/>
              </a:solidFill>
              <a:effectLst/>
              <a:highlight>
                <a:srgbClr val="FFFFFF"/>
              </a:highlight>
            </a:endParaRPr>
          </a:p>
          <a:p>
            <a:pPr algn="l" rtl="0" fontAlgn="base"/>
            <a:r>
              <a:rPr lang="en-US" b="1" i="0" dirty="0">
                <a:solidFill>
                  <a:srgbClr val="000000"/>
                </a:solidFill>
                <a:effectLst/>
                <a:highlight>
                  <a:srgbClr val="FFFFFF"/>
                </a:highlight>
              </a:rPr>
              <a:t>Note: </a:t>
            </a:r>
            <a:r>
              <a:rPr lang="en-US" b="0" i="0" dirty="0">
                <a:solidFill>
                  <a:srgbClr val="000000"/>
                </a:solidFill>
                <a:effectLst/>
                <a:highlight>
                  <a:srgbClr val="FFFFFF"/>
                </a:highlight>
              </a:rPr>
              <a:t>After we have done this training a few times we might be able to see a pattern and create an infographic or we might find that there are no patterns.  </a:t>
            </a:r>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1944873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highlight>
                  <a:srgbClr val="FFFFFF"/>
                </a:highlight>
                <a:latin typeface="Verdana" panose="020B0604030504040204" pitchFamily="34" charset="0"/>
              </a:rPr>
              <a:t>TRAINER</a:t>
            </a:r>
          </a:p>
          <a:p>
            <a:endParaRPr lang="en-US" b="1" i="0" dirty="0">
              <a:solidFill>
                <a:srgbClr val="000000"/>
              </a:solidFill>
              <a:effectLst/>
              <a:highlight>
                <a:srgbClr val="FFFFFF"/>
              </a:highlight>
              <a:latin typeface="Verdana" panose="020B0604030504040204" pitchFamily="34" charset="0"/>
            </a:endParaRPr>
          </a:p>
          <a:p>
            <a:r>
              <a:rPr lang="en-US" b="0" i="0" dirty="0">
                <a:solidFill>
                  <a:srgbClr val="000000"/>
                </a:solidFill>
                <a:effectLst/>
                <a:highlight>
                  <a:srgbClr val="FFFFFF"/>
                </a:highlight>
                <a:latin typeface="Verdana" panose="020B0604030504040204" pitchFamily="34" charset="0"/>
              </a:rPr>
              <a:t>These are examples of self-care plans. </a:t>
            </a:r>
            <a:endParaRPr lang="en-CA" sz="1000" dirty="0"/>
          </a:p>
        </p:txBody>
      </p:sp>
      <p:sp>
        <p:nvSpPr>
          <p:cNvPr id="4" name="Slide Number Placeholder 3"/>
          <p:cNvSpPr>
            <a:spLocks noGrp="1"/>
          </p:cNvSpPr>
          <p:nvPr>
            <p:ph type="sldNum" sz="quarter" idx="5"/>
          </p:nvPr>
        </p:nvSpPr>
        <p:spPr/>
        <p:txBody>
          <a:bodyPr/>
          <a:lstStyle/>
          <a:p>
            <a:pPr defTabSz="966612">
              <a:defRPr/>
            </a:pPr>
            <a:fld id="{E64BF0CF-4343-48FF-A3CC-AD7E977F997F}" type="slidenum">
              <a:rPr lang="en-CA">
                <a:solidFill>
                  <a:prstClr val="black"/>
                </a:solidFill>
                <a:latin typeface="Calibri" panose="020F0502020204030204"/>
              </a:rPr>
              <a:pPr defTabSz="966612">
                <a:defRPr/>
              </a:pPr>
              <a:t>18</a:t>
            </a:fld>
            <a:endParaRPr lang="en-CA">
              <a:solidFill>
                <a:prstClr val="black"/>
              </a:solidFill>
              <a:latin typeface="Calibri" panose="020F0502020204030204"/>
            </a:endParaRPr>
          </a:p>
        </p:txBody>
      </p:sp>
    </p:spTree>
    <p:extLst>
      <p:ext uri="{BB962C8B-B14F-4D97-AF65-F5344CB8AC3E}">
        <p14:creationId xmlns:p14="http://schemas.microsoft.com/office/powerpoint/2010/main" val="2005629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highlight>
                  <a:srgbClr val="FFFFFF"/>
                </a:highlight>
                <a:latin typeface="Verdana" panose="020B0604030504040204" pitchFamily="34" charset="0"/>
              </a:rPr>
              <a:t>TRAINER</a:t>
            </a:r>
          </a:p>
          <a:p>
            <a:endParaRPr lang="en-US" b="1" i="0" dirty="0">
              <a:solidFill>
                <a:srgbClr val="000000"/>
              </a:solidFill>
              <a:effectLst/>
              <a:highlight>
                <a:srgbClr val="FFFFFF"/>
              </a:highlight>
              <a:latin typeface="Verdana" panose="020B0604030504040204" pitchFamily="34" charset="0"/>
            </a:endParaRPr>
          </a:p>
          <a:p>
            <a:r>
              <a:rPr lang="en-US" b="0" i="0" dirty="0">
                <a:solidFill>
                  <a:srgbClr val="000000"/>
                </a:solidFill>
                <a:effectLst/>
                <a:highlight>
                  <a:srgbClr val="FFFFFF"/>
                </a:highlight>
                <a:latin typeface="Verdana" panose="020B0604030504040204" pitchFamily="34" charset="0"/>
              </a:rPr>
              <a:t>These are examples of self-care plans. </a:t>
            </a:r>
            <a:endParaRPr lang="en-CA" sz="1000" dirty="0"/>
          </a:p>
        </p:txBody>
      </p:sp>
      <p:sp>
        <p:nvSpPr>
          <p:cNvPr id="4" name="Slide Number Placeholder 3"/>
          <p:cNvSpPr>
            <a:spLocks noGrp="1"/>
          </p:cNvSpPr>
          <p:nvPr>
            <p:ph type="sldNum" sz="quarter" idx="5"/>
          </p:nvPr>
        </p:nvSpPr>
        <p:spPr/>
        <p:txBody>
          <a:bodyPr/>
          <a:lstStyle/>
          <a:p>
            <a:pPr defTabSz="966612">
              <a:defRPr/>
            </a:pPr>
            <a:fld id="{E64BF0CF-4343-48FF-A3CC-AD7E977F997F}" type="slidenum">
              <a:rPr lang="en-CA">
                <a:solidFill>
                  <a:prstClr val="black"/>
                </a:solidFill>
                <a:latin typeface="Calibri" panose="020F0502020204030204"/>
              </a:rPr>
              <a:pPr defTabSz="966612">
                <a:defRPr/>
              </a:pPr>
              <a:t>19</a:t>
            </a:fld>
            <a:endParaRPr lang="en-CA">
              <a:solidFill>
                <a:prstClr val="black"/>
              </a:solidFill>
              <a:latin typeface="Calibri" panose="020F0502020204030204"/>
            </a:endParaRPr>
          </a:p>
        </p:txBody>
      </p:sp>
    </p:spTree>
    <p:extLst>
      <p:ext uri="{BB962C8B-B14F-4D97-AF65-F5344CB8AC3E}">
        <p14:creationId xmlns:p14="http://schemas.microsoft.com/office/powerpoint/2010/main" val="2132333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CA" b="1" dirty="0">
                <a:ea typeface="Calibri" panose="020F0502020204030204" pitchFamily="34" charset="0"/>
                <a:cs typeface="Times New Roman" panose="02020603050405020304" pitchFamily="18" charset="0"/>
              </a:rPr>
              <a:t>TRAINER’S LAND ACKNOWLEDGEMENT</a:t>
            </a:r>
            <a:endParaRPr lang="en-US" dirty="0">
              <a:ea typeface="Calibri" panose="020F0502020204030204" pitchFamily="34" charset="0"/>
              <a:cs typeface="Times New Roman" panose="02020603050405020304" pitchFamily="18" charset="0"/>
            </a:endParaRPr>
          </a:p>
          <a:p>
            <a:pPr>
              <a:lnSpc>
                <a:spcPct val="107000"/>
              </a:lnSpc>
              <a:spcAft>
                <a:spcPts val="846"/>
              </a:spcAft>
            </a:pPr>
            <a:endParaRPr lang="en-US" sz="1900" dirty="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highlight>
                  <a:srgbClr val="FFFFFF"/>
                </a:highlight>
                <a:latin typeface="Verdana" panose="020B0604030504040204" pitchFamily="34" charset="0"/>
              </a:rPr>
              <a:t>COORDINATOR</a:t>
            </a:r>
          </a:p>
          <a:p>
            <a:endParaRPr lang="en-US" b="0" i="0" dirty="0">
              <a:solidFill>
                <a:srgbClr val="000000"/>
              </a:solidFill>
              <a:effectLst/>
              <a:highlight>
                <a:srgbClr val="FFFFFF"/>
              </a:highlight>
              <a:latin typeface="Verdana" panose="020B0604030504040204" pitchFamily="34" charset="0"/>
            </a:endParaRPr>
          </a:p>
          <a:p>
            <a:r>
              <a:rPr lang="en-US" b="0" i="0" dirty="0">
                <a:solidFill>
                  <a:srgbClr val="000000"/>
                </a:solidFill>
                <a:effectLst/>
                <a:highlight>
                  <a:srgbClr val="FFFFFF"/>
                </a:highlight>
                <a:latin typeface="Verdana" panose="020B0604030504040204" pitchFamily="34" charset="0"/>
              </a:rPr>
              <a:t>These are examples of self-care activities. </a:t>
            </a:r>
            <a:endParaRPr lang="en-CA" sz="1000" dirty="0"/>
          </a:p>
        </p:txBody>
      </p:sp>
      <p:sp>
        <p:nvSpPr>
          <p:cNvPr id="4" name="Slide Number Placeholder 3"/>
          <p:cNvSpPr>
            <a:spLocks noGrp="1"/>
          </p:cNvSpPr>
          <p:nvPr>
            <p:ph type="sldNum" sz="quarter" idx="5"/>
          </p:nvPr>
        </p:nvSpPr>
        <p:spPr/>
        <p:txBody>
          <a:bodyPr/>
          <a:lstStyle/>
          <a:p>
            <a:pPr defTabSz="966612">
              <a:defRPr/>
            </a:pPr>
            <a:fld id="{E64BF0CF-4343-48FF-A3CC-AD7E977F997F}" type="slidenum">
              <a:rPr lang="en-CA">
                <a:solidFill>
                  <a:prstClr val="black"/>
                </a:solidFill>
                <a:latin typeface="Calibri" panose="020F0502020204030204"/>
              </a:rPr>
              <a:pPr defTabSz="966612">
                <a:defRPr/>
              </a:pPr>
              <a:t>20</a:t>
            </a:fld>
            <a:endParaRPr lang="en-CA">
              <a:solidFill>
                <a:prstClr val="black"/>
              </a:solidFill>
              <a:latin typeface="Calibri" panose="020F0502020204030204"/>
            </a:endParaRPr>
          </a:p>
        </p:txBody>
      </p:sp>
    </p:spTree>
    <p:extLst>
      <p:ext uri="{BB962C8B-B14F-4D97-AF65-F5344CB8AC3E}">
        <p14:creationId xmlns:p14="http://schemas.microsoft.com/office/powerpoint/2010/main" val="2740784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1" dirty="0">
                <a:latin typeface="Verdana"/>
                <a:ea typeface="Verdana"/>
              </a:rPr>
              <a:t>COORDINATOR</a:t>
            </a:r>
            <a:endParaRPr lang="en-US" b="1" dirty="0"/>
          </a:p>
          <a:p>
            <a:pPr defTabSz="966612">
              <a:defRPr/>
            </a:pPr>
            <a:endParaRPr lang="en-US" dirty="0"/>
          </a:p>
          <a:p>
            <a:r>
              <a:rPr lang="en-US" b="0" i="0" dirty="0">
                <a:solidFill>
                  <a:srgbClr val="000000"/>
                </a:solidFill>
                <a:effectLst/>
                <a:highlight>
                  <a:srgbClr val="FFFFFF"/>
                </a:highlight>
                <a:latin typeface="Verdana" panose="020B0604030504040204" pitchFamily="34" charset="0"/>
              </a:rPr>
              <a:t>Read out the homework for next week. Thank everyone for their time and ask if there are any final comments/questions.  </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2170854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dirty="0"/>
          </a:p>
          <a:p>
            <a:pPr defTabSz="966612">
              <a:defRPr/>
            </a:pPr>
            <a:r>
              <a:rPr lang="en-US" sz="1300" dirty="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defTabSz="966612">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113689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COORDINATOR</a:t>
            </a:r>
          </a:p>
          <a:p>
            <a:endParaRPr lang="en-US" dirty="0"/>
          </a:p>
          <a:p>
            <a:pPr>
              <a:lnSpc>
                <a:spcPct val="107000"/>
              </a:lnSpc>
              <a:spcAft>
                <a:spcPts val="846"/>
              </a:spcAft>
            </a:pPr>
            <a:r>
              <a:rPr lang="en-CA" dirty="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COORDINATOR</a:t>
            </a:r>
          </a:p>
          <a:p>
            <a:endParaRPr lang="en-US" dirty="0"/>
          </a:p>
          <a:p>
            <a:pPr>
              <a:lnSpc>
                <a:spcPct val="107000"/>
              </a:lnSpc>
              <a:spcAft>
                <a:spcPts val="846"/>
              </a:spcAft>
            </a:pPr>
            <a:r>
              <a:rPr lang="en-CA" dirty="0">
                <a:ea typeface="Calibri" panose="020F0502020204030204" pitchFamily="34" charset="0"/>
                <a:cs typeface="Times New Roman" panose="02020603050405020304" pitchFamily="18" charset="0"/>
              </a:rPr>
              <a:t>Read out Expectations slide.</a:t>
            </a:r>
          </a:p>
          <a:p>
            <a:pPr>
              <a:lnSpc>
                <a:spcPct val="107000"/>
              </a:lnSpc>
              <a:spcAft>
                <a:spcPts val="846"/>
              </a:spcAft>
            </a:pPr>
            <a:br>
              <a:rPr lang="en-CA" sz="1900" dirty="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gn="l" rtl="0" fontAlgn="base"/>
            <a:r>
              <a:rPr lang="en-US" b="0" i="0" dirty="0">
                <a:solidFill>
                  <a:srgbClr val="000000"/>
                </a:solidFill>
                <a:effectLst/>
                <a:highlight>
                  <a:srgbClr val="FFFFFF"/>
                </a:highlight>
              </a:rPr>
              <a:t>“What is one thing you’re proud of?”</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As the trainers, feel free to go first. Keep it brief and thank people for sharing.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The assigned homework reflected on stigma and self-stigma, and this question offers an opportunity for participants to reflect on more positive experiences.</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Once everyone has had the opportunity to share, you can ask how the homework assignment went. If there were common threads in the homework, you can draw attention to them and ask if anyone would like to share something they discovered by doing the assignment.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46"/>
              </a:spcAft>
            </a:pPr>
            <a:r>
              <a:rPr lang="en-US" dirty="0">
                <a:cs typeface="Times New Roman" panose="02020603050405020304" pitchFamily="18" charset="0"/>
              </a:rPr>
              <a:t>Read the Module Overview and Learning Objectives out loud or invite a participant to read it out loud. </a:t>
            </a:r>
            <a:endParaRPr lang="en-CA" dirty="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46"/>
              </a:spcAft>
            </a:pPr>
            <a:r>
              <a:rPr lang="en-US" dirty="0">
                <a:cs typeface="Times New Roman" panose="02020603050405020304" pitchFamily="18" charset="0"/>
              </a:rPr>
              <a:t>Read the Module Overview and Learning Objectives out loud or invite a participant to read it out loud. </a:t>
            </a:r>
            <a:endParaRPr lang="en-CA" dirty="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b="1" dirty="0">
                <a:cs typeface="Times New Roman" panose="02020603050405020304" pitchFamily="18" charset="0"/>
              </a:rPr>
              <a:t>TRAINER</a:t>
            </a:r>
          </a:p>
          <a:p>
            <a:pPr algn="l" rtl="0" fontAlgn="base"/>
            <a:r>
              <a:rPr lang="en-US" b="0" i="0" dirty="0">
                <a:solidFill>
                  <a:srgbClr val="000000"/>
                </a:solidFill>
                <a:effectLst/>
                <a:highlight>
                  <a:srgbClr val="FFFFFF"/>
                </a:highlight>
              </a:rPr>
              <a:t>“The Four Cornerstones of Peer Support are: Self Awareness, Self Responsibility, Self Care and Support. We believe that the Peer Supporter’s commitment to embracing and applying the approach to Peer Support within themselves is key in becoming a Peer Supporter. The best way for you, as a Peer Supporter, to support a Peer in moving through life challenges, living life well and realizing their wishes, is to exemplify the same within your own life.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Peer Supporters seek opportunities to learn about themselves. They are open to receiving constructive encouragement as well as feedback that supports their development of the attributes, knowledge and skills essential to the delivery of Peer Support within the Peer Supporter role.”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1376251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lnSpc>
                <a:spcPct val="107000"/>
              </a:lnSpc>
              <a:spcAft>
                <a:spcPts val="846"/>
              </a:spcAft>
              <a:defRPr/>
            </a:pPr>
            <a:r>
              <a:rPr lang="en-CA" b="1" dirty="0"/>
              <a:t>TRAINER</a:t>
            </a:r>
            <a:endParaRPr lang="en-US" dirty="0">
              <a:cs typeface="Times New Roman" panose="02020603050405020304" pitchFamily="18" charset="0"/>
            </a:endParaRPr>
          </a:p>
          <a:p>
            <a:pPr algn="l" rtl="0" fontAlgn="base"/>
            <a:r>
              <a:rPr lang="en-US" b="0" i="0" dirty="0">
                <a:solidFill>
                  <a:srgbClr val="000000"/>
                </a:solidFill>
                <a:effectLst/>
                <a:highlight>
                  <a:srgbClr val="FFFFFF"/>
                </a:highlight>
              </a:rPr>
              <a:t>“Now we are going to go over the four cornerstones in more detail. The first is Self Awareness.”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Read slide or invite a participant to read the slide.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“The homework for this synchronous session will be a reflection on self-awareness. As we move through the four cornerstones, start thinking about how you exemplify self-awareness in your life.”  </a:t>
            </a:r>
          </a:p>
          <a:p>
            <a:pPr algn="l" rtl="0" fontAlgn="base"/>
            <a:endParaRPr lang="en-US" b="0" i="0" dirty="0">
              <a:solidFill>
                <a:srgbClr val="000000"/>
              </a:solidFill>
              <a:effectLst/>
              <a:highlight>
                <a:srgbClr val="FFFFFF"/>
              </a:highlight>
            </a:endParaRPr>
          </a:p>
          <a:p>
            <a:pPr algn="l" rtl="0" fontAlgn="base"/>
            <a:r>
              <a:rPr lang="en-US" b="0" i="0" dirty="0">
                <a:solidFill>
                  <a:srgbClr val="000000"/>
                </a:solidFill>
                <a:effectLst/>
                <a:highlight>
                  <a:srgbClr val="FFFFFF"/>
                </a:highlight>
              </a:rPr>
              <a:t>Start a discussion about self-awareness. Think about what it means to be self-aware. It can be asking yourself “why am I having this emotional response?” or “What are my strengths and what are areas I would like to develop?” It focuses on physical, emotional, mental, and spiritual.  </a:t>
            </a:r>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2944101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13, 2024</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13, 2024</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13, 2024</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13, 2024</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DDEF0-9C9A-4B79-B205-76AC2DB1E97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D470BF2-969A-4070-AB69-3400939835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73180A4-B5CB-4438-9807-A807DC935636}"/>
              </a:ext>
            </a:extLst>
          </p:cNvPr>
          <p:cNvSpPr>
            <a:spLocks noGrp="1"/>
          </p:cNvSpPr>
          <p:nvPr>
            <p:ph type="dt" sz="half" idx="10"/>
          </p:nvPr>
        </p:nvSpPr>
        <p:spPr/>
        <p:txBody>
          <a:bodyPr/>
          <a:lstStyle/>
          <a:p>
            <a:fld id="{1E642061-B400-43E7-9C6F-6FB4599A3753}" type="datetime1">
              <a:rPr lang="en-CA" smtClean="0"/>
              <a:t>2024-06-13</a:t>
            </a:fld>
            <a:endParaRPr lang="en-CA"/>
          </a:p>
        </p:txBody>
      </p:sp>
      <p:sp>
        <p:nvSpPr>
          <p:cNvPr id="5" name="Footer Placeholder 4">
            <a:extLst>
              <a:ext uri="{FF2B5EF4-FFF2-40B4-BE49-F238E27FC236}">
                <a16:creationId xmlns:a16="http://schemas.microsoft.com/office/drawing/2014/main" id="{B954AB50-8E59-42AB-BAA5-BF04A84258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A6F59B0-E71D-4704-A8B4-FF371B70CF9C}"/>
              </a:ext>
            </a:extLst>
          </p:cNvPr>
          <p:cNvSpPr>
            <a:spLocks noGrp="1"/>
          </p:cNvSpPr>
          <p:nvPr>
            <p:ph type="sldNum" sz="quarter" idx="12"/>
          </p:nvPr>
        </p:nvSpPr>
        <p:spPr/>
        <p:txBody>
          <a:bodyPr/>
          <a:lstStyle/>
          <a:p>
            <a:fld id="{E4379023-4D76-4C27-AF5B-F2F8EFE14B1F}" type="slidenum">
              <a:rPr lang="en-CA" smtClean="0"/>
              <a:t>‹#›</a:t>
            </a:fld>
            <a:endParaRPr lang="en-CA"/>
          </a:p>
        </p:txBody>
      </p:sp>
    </p:spTree>
    <p:extLst>
      <p:ext uri="{BB962C8B-B14F-4D97-AF65-F5344CB8AC3E}">
        <p14:creationId xmlns:p14="http://schemas.microsoft.com/office/powerpoint/2010/main" val="3752947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6/13/2024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6/13/2024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Cornerstones of Peer Support</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4</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13, 2024</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Self-responsibility</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dirty="0"/>
              <a:t>Module 4 – Cornerstones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143345"/>
            <a:ext cx="11353282" cy="2165147"/>
          </a:xfrm>
        </p:spPr>
        <p:txBody>
          <a:bodyPr/>
          <a:lstStyle/>
          <a:p>
            <a:pPr marL="0" indent="0" algn="l">
              <a:buNone/>
            </a:pPr>
            <a:r>
              <a:rPr lang="en-US" sz="2000" dirty="0"/>
              <a:t>Self Responsibility is being accountable for one’s self or taking charge of one’s self. Self responsibility includes self discipline and self management.</a:t>
            </a:r>
          </a:p>
          <a:p>
            <a:pPr marL="0" indent="0" algn="l">
              <a:buNone/>
            </a:pPr>
            <a:endParaRPr lang="en-US" sz="2000" dirty="0"/>
          </a:p>
          <a:p>
            <a:pPr marL="0" indent="0" algn="l">
              <a:buNone/>
            </a:pPr>
            <a:r>
              <a:rPr lang="en-US" sz="2000" dirty="0"/>
              <a:t>How have you taken responsibility for yourself in your own personal journey? </a:t>
            </a:r>
          </a:p>
          <a:p>
            <a:pPr marL="0" indent="0" algn="l">
              <a:buNone/>
            </a:pPr>
            <a:endParaRPr lang="en-US" sz="2000" dirty="0"/>
          </a:p>
          <a:p>
            <a:pPr marL="0" indent="0" algn="l">
              <a:buNone/>
            </a:pPr>
            <a:r>
              <a:rPr lang="en-US" sz="2000" dirty="0"/>
              <a:t>How can you exemplify this responsibility in your work as a Peer Supporter?</a:t>
            </a:r>
          </a:p>
        </p:txBody>
      </p:sp>
    </p:spTree>
    <p:extLst>
      <p:ext uri="{BB962C8B-B14F-4D97-AF65-F5344CB8AC3E}">
        <p14:creationId xmlns:p14="http://schemas.microsoft.com/office/powerpoint/2010/main" val="2156234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Self care</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dirty="0"/>
              <a:t>Module 4 – Cornerstones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346426"/>
            <a:ext cx="11353282" cy="2165147"/>
          </a:xfrm>
        </p:spPr>
        <p:txBody>
          <a:bodyPr/>
          <a:lstStyle/>
          <a:p>
            <a:pPr marL="0" indent="0" algn="l">
              <a:buNone/>
            </a:pPr>
            <a:r>
              <a:rPr lang="en-US" sz="2000" dirty="0"/>
              <a:t>Self care involves a willingness to extend the same compassion to yourself as you do to others. Self care includes a commitment to nurturing your physical, emotional, mental and spiritual being. Self care involves a deep knowing of your priorities as well as your limits; a willingness to take actions that demonstrates your commitment to yourself.</a:t>
            </a:r>
          </a:p>
        </p:txBody>
      </p:sp>
    </p:spTree>
    <p:extLst>
      <p:ext uri="{BB962C8B-B14F-4D97-AF65-F5344CB8AC3E}">
        <p14:creationId xmlns:p14="http://schemas.microsoft.com/office/powerpoint/2010/main" val="3636876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5B7E00BA-108E-4BB8-B507-01F4AAA32B0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319" b="20191"/>
          <a:stretch/>
        </p:blipFill>
        <p:spPr>
          <a:xfrm>
            <a:off x="20" y="1282"/>
            <a:ext cx="12191980" cy="6856718"/>
          </a:xfrm>
          <a:prstGeom prst="rect">
            <a:avLst/>
          </a:prstGeom>
        </p:spPr>
      </p:pic>
      <p:sp>
        <p:nvSpPr>
          <p:cNvPr id="2" name="Slide Number Placeholder 1">
            <a:extLst>
              <a:ext uri="{FF2B5EF4-FFF2-40B4-BE49-F238E27FC236}">
                <a16:creationId xmlns:a16="http://schemas.microsoft.com/office/drawing/2014/main" id="{87D43952-577E-4913-98E2-F7BEAE5E132E}"/>
              </a:ext>
            </a:extLst>
          </p:cNvPr>
          <p:cNvSpPr>
            <a:spLocks noGrp="1"/>
          </p:cNvSpPr>
          <p:nvPr>
            <p:ph type="sldNum" sz="quarter" idx="12"/>
          </p:nvPr>
        </p:nvSpPr>
        <p:spPr/>
        <p:txBody>
          <a:bodyPr/>
          <a:lstStyle/>
          <a:p>
            <a:fld id="{4D92EB4B-722A-417A-874E-D077DFB80C4E}" type="slidenum">
              <a:rPr lang="en-CA" smtClean="0"/>
              <a:t>12</a:t>
            </a:fld>
            <a:endParaRPr lang="en-CA"/>
          </a:p>
        </p:txBody>
      </p:sp>
    </p:spTree>
    <p:extLst>
      <p:ext uri="{BB962C8B-B14F-4D97-AF65-F5344CB8AC3E}">
        <p14:creationId xmlns:p14="http://schemas.microsoft.com/office/powerpoint/2010/main" val="1903813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How can we change these examples of negative self-talk into positives?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dirty="0">
                <a:latin typeface="IvyPresto Display"/>
              </a:rPr>
              <a:t>Module 4 – Cornerstones of Peer Support</a:t>
            </a:r>
            <a:endParaRPr lang="en-US" dirty="0"/>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13</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363159"/>
            <a:ext cx="7681906" cy="2165147"/>
          </a:xfrm>
        </p:spPr>
        <p:txBody>
          <a:bodyPr/>
          <a:lstStyle/>
          <a:p>
            <a:pPr marL="514350" indent="-514350">
              <a:spcAft>
                <a:spcPts val="1200"/>
              </a:spcAft>
              <a:buAutoNum type="arabicPeriod"/>
            </a:pPr>
            <a:r>
              <a:rPr lang="en-US" sz="2000" dirty="0"/>
              <a:t>I’m a bad person. </a:t>
            </a:r>
          </a:p>
          <a:p>
            <a:pPr marL="514350" indent="-514350">
              <a:spcAft>
                <a:spcPts val="1200"/>
              </a:spcAft>
              <a:buAutoNum type="arabicPeriod"/>
            </a:pPr>
            <a:r>
              <a:rPr lang="en-US" sz="2000" dirty="0"/>
              <a:t>I can’t do anything right. </a:t>
            </a:r>
          </a:p>
          <a:p>
            <a:pPr marL="514350" indent="-514350">
              <a:buAutoNum type="arabicPeriod"/>
            </a:pPr>
            <a:r>
              <a:rPr lang="en-US" sz="2000" dirty="0"/>
              <a:t>I am not as good as other people. </a:t>
            </a:r>
          </a:p>
        </p:txBody>
      </p:sp>
    </p:spTree>
    <p:extLst>
      <p:ext uri="{BB962C8B-B14F-4D97-AF65-F5344CB8AC3E}">
        <p14:creationId xmlns:p14="http://schemas.microsoft.com/office/powerpoint/2010/main" val="260982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Support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dirty="0"/>
              <a:t>Module 4 – Cornerstones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14</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240881"/>
            <a:ext cx="11353282" cy="2165147"/>
          </a:xfrm>
        </p:spPr>
        <p:txBody>
          <a:bodyPr/>
          <a:lstStyle/>
          <a:p>
            <a:pPr marL="0" indent="0" algn="l">
              <a:buNone/>
            </a:pPr>
            <a:r>
              <a:rPr lang="en-US" sz="2000" dirty="0"/>
              <a:t>Supports include people, places, activities and things. Support is a key ingredient in life, personal journeys, and peer support. The reciprocity of peer support includes receiving as well as giving support.</a:t>
            </a:r>
          </a:p>
          <a:p>
            <a:pPr marL="0" indent="0" algn="l">
              <a:buNone/>
            </a:pPr>
            <a:endParaRPr lang="en-US" sz="2000" dirty="0"/>
          </a:p>
          <a:p>
            <a:pPr marL="0" indent="0" algn="l">
              <a:buNone/>
            </a:pPr>
            <a:r>
              <a:rPr lang="en-US" sz="2000" dirty="0"/>
              <a:t>Do you find it easier to give or receive support? Why? </a:t>
            </a:r>
          </a:p>
        </p:txBody>
      </p:sp>
    </p:spTree>
    <p:extLst>
      <p:ext uri="{BB962C8B-B14F-4D97-AF65-F5344CB8AC3E}">
        <p14:creationId xmlns:p14="http://schemas.microsoft.com/office/powerpoint/2010/main" val="394316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Isolation</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dirty="0"/>
              <a:t>Module 4 – Cornerstones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133600"/>
            <a:ext cx="11353282" cy="4024674"/>
          </a:xfrm>
        </p:spPr>
        <p:txBody>
          <a:bodyPr/>
          <a:lstStyle/>
          <a:p>
            <a:pPr marL="0" indent="0" algn="l">
              <a:buNone/>
            </a:pPr>
            <a:r>
              <a:rPr lang="en-US" sz="2000" dirty="0"/>
              <a:t>Studies have linked social isolation with negative consequences to physical and mental health including depression, poor sleep quality, impaired physical function, accelerated cognitive decline, poor cardiovascular function, and impaired immunity. These impacts were seen at every stage of life.</a:t>
            </a:r>
          </a:p>
          <a:p>
            <a:pPr marL="0" indent="0" algn="l">
              <a:buNone/>
            </a:pPr>
            <a:endParaRPr lang="en-US" sz="2000" dirty="0"/>
          </a:p>
          <a:p>
            <a:pPr marL="0" indent="0" algn="r">
              <a:buNone/>
            </a:pPr>
            <a:r>
              <a:rPr lang="en-US" sz="2000" dirty="0"/>
              <a:t>(Philosophical Transactions of the Royal Society B, Vol. 370, No. 1669, 2015) </a:t>
            </a:r>
          </a:p>
          <a:p>
            <a:pPr marL="0" indent="0" algn="l">
              <a:buNone/>
            </a:pPr>
            <a:endParaRPr lang="en-US" sz="2000" dirty="0"/>
          </a:p>
          <a:p>
            <a:pPr marL="0" indent="0" algn="l">
              <a:buNone/>
            </a:pPr>
            <a:r>
              <a:rPr lang="en-US" sz="2000" dirty="0"/>
              <a:t>In 2019 a public health researcher with the American Cancer Society, analyzed data from more than 580,000 adults and found that social isolation increases the risk of premature death from every cause for every race.</a:t>
            </a:r>
          </a:p>
          <a:p>
            <a:pPr marL="0" indent="0" algn="l">
              <a:buNone/>
            </a:pPr>
            <a:endParaRPr lang="en-US" sz="2000" dirty="0"/>
          </a:p>
          <a:p>
            <a:pPr marL="0" indent="0" algn="r">
              <a:buNone/>
            </a:pPr>
            <a:r>
              <a:rPr lang="en-US" sz="2000" dirty="0"/>
              <a:t>(American Journal of Epidemiology, Vol. 188, No. 1, 2019)</a:t>
            </a:r>
          </a:p>
        </p:txBody>
      </p:sp>
    </p:spTree>
    <p:extLst>
      <p:ext uri="{BB962C8B-B14F-4D97-AF65-F5344CB8AC3E}">
        <p14:creationId xmlns:p14="http://schemas.microsoft.com/office/powerpoint/2010/main" val="1801054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Methods to Combat Isolation</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dirty="0"/>
              <a:t>Module 4 – Cornerstones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16</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960703"/>
            <a:ext cx="11353282" cy="3720769"/>
          </a:xfrm>
        </p:spPr>
        <p:txBody>
          <a:bodyPr/>
          <a:lstStyle/>
          <a:p>
            <a:pPr marL="457200" indent="-457200" algn="l">
              <a:spcAft>
                <a:spcPts val="1200"/>
              </a:spcAft>
              <a:buFont typeface="+mj-lt"/>
              <a:buAutoNum type="arabicPeriod"/>
            </a:pPr>
            <a:r>
              <a:rPr lang="en-US" sz="2000" dirty="0"/>
              <a:t>Reach out to family and friends</a:t>
            </a:r>
          </a:p>
          <a:p>
            <a:pPr marL="457200" indent="-457200" algn="l">
              <a:spcAft>
                <a:spcPts val="1200"/>
              </a:spcAft>
              <a:buFont typeface="+mj-lt"/>
              <a:buAutoNum type="arabicPeriod"/>
            </a:pPr>
            <a:r>
              <a:rPr lang="en-US" sz="2000" dirty="0"/>
              <a:t>Join a club or a community. It could be related to a topic or activity that interests you, such as a book club or a bowling team. It could also be online or in person. You could also join a spiritual community, such as a mosque, church, temple or synagogue. Become a volunteer at a organization that you are passionate about. </a:t>
            </a:r>
          </a:p>
          <a:p>
            <a:pPr marL="457200" indent="-457200" algn="l">
              <a:spcAft>
                <a:spcPts val="1200"/>
              </a:spcAft>
              <a:buFont typeface="+mj-lt"/>
              <a:buAutoNum type="arabicPeriod"/>
            </a:pPr>
            <a:r>
              <a:rPr lang="en-US" sz="2000" dirty="0"/>
              <a:t>Get a pet, volunteer at a shelter, or offer to walk a friend’s pet. </a:t>
            </a:r>
          </a:p>
          <a:p>
            <a:pPr marL="457200" indent="-457200" algn="l">
              <a:spcAft>
                <a:spcPts val="1200"/>
              </a:spcAft>
              <a:buFont typeface="+mj-lt"/>
              <a:buAutoNum type="arabicPeriod"/>
            </a:pPr>
            <a:r>
              <a:rPr lang="en-US" sz="2000" dirty="0"/>
              <a:t>Stay active and go outdoors. Go for a walk, try yoga or biking, visit a park or stretch. </a:t>
            </a:r>
          </a:p>
          <a:p>
            <a:pPr marL="457200" indent="-457200" algn="l">
              <a:spcAft>
                <a:spcPts val="1200"/>
              </a:spcAft>
              <a:buFont typeface="+mj-lt"/>
              <a:buAutoNum type="arabicPeriod"/>
            </a:pPr>
            <a:r>
              <a:rPr lang="en-US" sz="2000" dirty="0"/>
              <a:t>Start a project or craft. Write in a journal, learn how to knit, or decorate your home. </a:t>
            </a:r>
          </a:p>
          <a:p>
            <a:pPr marL="0" indent="0" algn="l">
              <a:buNone/>
            </a:pPr>
            <a:endParaRPr lang="en-US" sz="2000" dirty="0"/>
          </a:p>
        </p:txBody>
      </p:sp>
    </p:spTree>
    <p:extLst>
      <p:ext uri="{BB962C8B-B14F-4D97-AF65-F5344CB8AC3E}">
        <p14:creationId xmlns:p14="http://schemas.microsoft.com/office/powerpoint/2010/main" val="2035493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8340124" cy="6921450"/>
          </a:xfrm>
        </p:spPr>
        <p:txBody>
          <a:bodyPr/>
          <a:lstStyle/>
          <a:p>
            <a:endParaRPr lang="en-CA" dirty="0"/>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1" y="-20440"/>
            <a:ext cx="8340123"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Paired Exercise</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dirty="0"/>
              <a:t>Module 4 – Cornerstones of Peer Support</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17</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583424" y="1300817"/>
            <a:ext cx="4413504" cy="4742435"/>
          </a:xfrm>
        </p:spPr>
        <p:txBody>
          <a:bodyPr/>
          <a:lstStyle/>
          <a:p>
            <a:pPr marL="0" indent="0" algn="l">
              <a:spcAft>
                <a:spcPts val="1200"/>
              </a:spcAft>
              <a:buNone/>
            </a:pPr>
            <a:r>
              <a:rPr lang="en-US" sz="1800" dirty="0"/>
              <a:t>Pair off with another person in the training. Take a moment to introduce yourself, reintroduce yourself and/or check in with one another before you begin the exercise. </a:t>
            </a:r>
          </a:p>
          <a:p>
            <a:pPr marL="0" indent="0" algn="l">
              <a:spcAft>
                <a:spcPts val="1200"/>
              </a:spcAft>
              <a:buNone/>
            </a:pPr>
            <a:r>
              <a:rPr lang="en-US" sz="1800" dirty="0"/>
              <a:t>Discuss your challenges and strengths in relation to each of the four cornerstones of Peer Support. Take turns with one person sharing first, and the other listening attentively. Then switch. </a:t>
            </a:r>
          </a:p>
          <a:p>
            <a:pPr marL="0" indent="0" algn="l">
              <a:buNone/>
            </a:pPr>
            <a:r>
              <a:rPr lang="en-US" sz="1800" dirty="0"/>
              <a:t>Record what you believe is your strongest cornerstone as well as the cornerstone that you intend to further invest in developing.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427320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57C1BD-7748-2B45-9BF1-AC6389EA9425}"/>
              </a:ext>
            </a:extLst>
          </p:cNvPr>
          <p:cNvSpPr>
            <a:spLocks noGrp="1"/>
          </p:cNvSpPr>
          <p:nvPr>
            <p:ph type="title"/>
          </p:nvPr>
        </p:nvSpPr>
        <p:spPr>
          <a:xfrm>
            <a:off x="421822" y="384404"/>
            <a:ext cx="10515600" cy="644978"/>
          </a:xfrm>
        </p:spPr>
        <p:txBody>
          <a:bodyPr/>
          <a:lstStyle/>
          <a:p>
            <a:r>
              <a:rPr lang="en-US" b="1" dirty="0"/>
              <a:t>SELF-CARE</a:t>
            </a:r>
          </a:p>
        </p:txBody>
      </p:sp>
      <p:sp>
        <p:nvSpPr>
          <p:cNvPr id="2" name="Slide Number Placeholder 1">
            <a:extLst>
              <a:ext uri="{FF2B5EF4-FFF2-40B4-BE49-F238E27FC236}">
                <a16:creationId xmlns:a16="http://schemas.microsoft.com/office/drawing/2014/main" id="{95BC8562-8D03-4FD7-833B-26BBBC6D89A6}"/>
              </a:ext>
            </a:extLst>
          </p:cNvPr>
          <p:cNvSpPr>
            <a:spLocks noGrp="1"/>
          </p:cNvSpPr>
          <p:nvPr>
            <p:ph type="sldNum" sz="quarter" idx="12"/>
          </p:nvPr>
        </p:nvSpPr>
        <p:spPr/>
        <p:txBody>
          <a:bodyPr/>
          <a:lstStyle/>
          <a:p>
            <a:fld id="{4D92EB4B-722A-417A-874E-D077DFB80C4E}" type="slidenum">
              <a:rPr lang="en-CA" smtClean="0"/>
              <a:t>18</a:t>
            </a:fld>
            <a:endParaRPr lang="en-CA"/>
          </a:p>
        </p:txBody>
      </p:sp>
      <p:pic>
        <p:nvPicPr>
          <p:cNvPr id="7" name="Content Placeholder 6">
            <a:extLst>
              <a:ext uri="{FF2B5EF4-FFF2-40B4-BE49-F238E27FC236}">
                <a16:creationId xmlns:a16="http://schemas.microsoft.com/office/drawing/2014/main" id="{B0B97B93-8288-4605-B4D6-7CAA442CACEF}"/>
              </a:ext>
            </a:extLst>
          </p:cNvPr>
          <p:cNvPicPr>
            <a:picLocks noGrp="1" noChangeAspect="1"/>
          </p:cNvPicPr>
          <p:nvPr>
            <p:ph idx="1"/>
          </p:nvPr>
        </p:nvPicPr>
        <p:blipFill rotWithShape="1">
          <a:blip r:embed="rId3"/>
          <a:srcRect l="22438" t="19201" r="23226" b="5200"/>
          <a:stretch/>
        </p:blipFill>
        <p:spPr>
          <a:xfrm>
            <a:off x="2309238" y="930810"/>
            <a:ext cx="7573523" cy="5927190"/>
          </a:xfrm>
          <a:prstGeom prst="rect">
            <a:avLst/>
          </a:prstGeom>
        </p:spPr>
      </p:pic>
    </p:spTree>
    <p:extLst>
      <p:ext uri="{BB962C8B-B14F-4D97-AF65-F5344CB8AC3E}">
        <p14:creationId xmlns:p14="http://schemas.microsoft.com/office/powerpoint/2010/main" val="4000530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BC8562-8D03-4FD7-833B-26BBBC6D89A6}"/>
              </a:ext>
            </a:extLst>
          </p:cNvPr>
          <p:cNvSpPr>
            <a:spLocks noGrp="1"/>
          </p:cNvSpPr>
          <p:nvPr>
            <p:ph type="sldNum" sz="quarter" idx="12"/>
          </p:nvPr>
        </p:nvSpPr>
        <p:spPr/>
        <p:txBody>
          <a:bodyPr/>
          <a:lstStyle/>
          <a:p>
            <a:fld id="{4D92EB4B-722A-417A-874E-D077DFB80C4E}" type="slidenum">
              <a:rPr lang="en-CA" smtClean="0"/>
              <a:t>19</a:t>
            </a:fld>
            <a:endParaRPr lang="en-CA"/>
          </a:p>
        </p:txBody>
      </p:sp>
      <p:pic>
        <p:nvPicPr>
          <p:cNvPr id="9" name="Picture 8">
            <a:extLst>
              <a:ext uri="{FF2B5EF4-FFF2-40B4-BE49-F238E27FC236}">
                <a16:creationId xmlns:a16="http://schemas.microsoft.com/office/drawing/2014/main" id="{17616EAD-D588-4C4E-A51B-2253326AE84C}"/>
              </a:ext>
            </a:extLst>
          </p:cNvPr>
          <p:cNvPicPr>
            <a:picLocks noChangeAspect="1"/>
          </p:cNvPicPr>
          <p:nvPr/>
        </p:nvPicPr>
        <p:blipFill rotWithShape="1">
          <a:blip r:embed="rId3"/>
          <a:srcRect l="20075" t="11698" r="32675" b="5201"/>
          <a:stretch/>
        </p:blipFill>
        <p:spPr>
          <a:xfrm>
            <a:off x="2791968" y="160272"/>
            <a:ext cx="6608064" cy="6537455"/>
          </a:xfrm>
          <a:prstGeom prst="rect">
            <a:avLst/>
          </a:prstGeom>
        </p:spPr>
      </p:pic>
    </p:spTree>
    <p:extLst>
      <p:ext uri="{BB962C8B-B14F-4D97-AF65-F5344CB8AC3E}">
        <p14:creationId xmlns:p14="http://schemas.microsoft.com/office/powerpoint/2010/main" val="4203002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latin typeface="IvyPresto Display"/>
              </a:rPr>
              <a:t>Module 4 – Cornerstones of Peer Support</a:t>
            </a:r>
            <a:endParaRPr lang="en-US" dirty="0"/>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8" name="Text Placeholder 5">
            <a:extLst>
              <a:ext uri="{FF2B5EF4-FFF2-40B4-BE49-F238E27FC236}">
                <a16:creationId xmlns:a16="http://schemas.microsoft.com/office/drawing/2014/main" id="{4729E78E-92A8-FA0F-0E74-17BE04368E1D}"/>
              </a:ext>
            </a:extLst>
          </p:cNvPr>
          <p:cNvSpPr txBox="1">
            <a:spLocks/>
          </p:cNvSpPr>
          <p:nvPr/>
        </p:nvSpPr>
        <p:spPr>
          <a:xfrm>
            <a:off x="426460" y="1622110"/>
            <a:ext cx="11353281" cy="4536164"/>
          </a:xfrm>
          <a:prstGeom prst="rect">
            <a:avLst/>
          </a:prstGeom>
        </p:spPr>
        <p:txBody>
          <a:bodyPr vert="horz" lIns="91440" tIns="45720" rIns="91440" bIns="45720" rtlCol="0" anchor="t">
            <a:noAutofit/>
          </a:bodyPr>
          <a:lstStyle>
            <a:lvl1pPr marL="0" indent="0" algn="ctr"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latin typeface="IvyPresto Text"/>
              </a:rPr>
              <a:t>[ADD TRAINER’S LAND ACKNOWLEDGEMENT HERE]</a:t>
            </a:r>
            <a:endParaRPr lang="en-US" sz="2000"/>
          </a:p>
          <a:p>
            <a:pPr>
              <a:lnSpc>
                <a:spcPct val="100000"/>
              </a:lnSpc>
            </a:pPr>
            <a:endParaRPr lang="en-US" dirty="0"/>
          </a:p>
        </p:txBody>
      </p:sp>
    </p:spTree>
    <p:extLst>
      <p:ext uri="{BB962C8B-B14F-4D97-AF65-F5344CB8AC3E}">
        <p14:creationId xmlns:p14="http://schemas.microsoft.com/office/powerpoint/2010/main" val="1582328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57C1BD-7748-2B45-9BF1-AC6389EA9425}"/>
              </a:ext>
            </a:extLst>
          </p:cNvPr>
          <p:cNvSpPr>
            <a:spLocks noGrp="1"/>
          </p:cNvSpPr>
          <p:nvPr>
            <p:ph type="title"/>
          </p:nvPr>
        </p:nvSpPr>
        <p:spPr>
          <a:xfrm>
            <a:off x="374904" y="463296"/>
            <a:ext cx="3739341" cy="1330839"/>
          </a:xfrm>
        </p:spPr>
        <p:txBody>
          <a:bodyPr>
            <a:normAutofit/>
          </a:bodyPr>
          <a:lstStyle/>
          <a:p>
            <a:r>
              <a:rPr lang="en-US" b="1" dirty="0"/>
              <a:t>SELF-CARE</a:t>
            </a:r>
          </a:p>
        </p:txBody>
      </p:sp>
      <p:pic>
        <p:nvPicPr>
          <p:cNvPr id="9" name="Picture 8" descr="A picture containing text, map&#10;&#10;Description automatically generated">
            <a:extLst>
              <a:ext uri="{FF2B5EF4-FFF2-40B4-BE49-F238E27FC236}">
                <a16:creationId xmlns:a16="http://schemas.microsoft.com/office/drawing/2014/main" id="{3CE0865C-D9D2-4C2D-8435-D02B0013CD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4884" y="18395"/>
            <a:ext cx="5542232" cy="6821209"/>
          </a:xfrm>
          <a:prstGeom prst="rect">
            <a:avLst/>
          </a:prstGeom>
        </p:spPr>
      </p:pic>
      <p:sp>
        <p:nvSpPr>
          <p:cNvPr id="2" name="Slide Number Placeholder 1">
            <a:extLst>
              <a:ext uri="{FF2B5EF4-FFF2-40B4-BE49-F238E27FC236}">
                <a16:creationId xmlns:a16="http://schemas.microsoft.com/office/drawing/2014/main" id="{95BC8562-8D03-4FD7-833B-26BBBC6D89A6}"/>
              </a:ext>
            </a:extLst>
          </p:cNvPr>
          <p:cNvSpPr>
            <a:spLocks noGrp="1"/>
          </p:cNvSpPr>
          <p:nvPr>
            <p:ph type="sldNum" sz="quarter" idx="12"/>
          </p:nvPr>
        </p:nvSpPr>
        <p:spPr>
          <a:xfrm>
            <a:off x="8610600" y="6356350"/>
            <a:ext cx="2743200" cy="365125"/>
          </a:xfrm>
        </p:spPr>
        <p:txBody>
          <a:bodyPr>
            <a:normAutofit/>
          </a:bodyPr>
          <a:lstStyle/>
          <a:p>
            <a:pPr>
              <a:spcAft>
                <a:spcPts val="600"/>
              </a:spcAft>
            </a:pPr>
            <a:fld id="{4D92EB4B-722A-417A-874E-D077DFB80C4E}" type="slidenum">
              <a:rPr lang="en-CA" sz="1000">
                <a:solidFill>
                  <a:schemeClr val="tx1">
                    <a:lumMod val="50000"/>
                    <a:lumOff val="50000"/>
                  </a:schemeClr>
                </a:solidFill>
              </a:rPr>
              <a:pPr>
                <a:spcAft>
                  <a:spcPts val="600"/>
                </a:spcAft>
              </a:pPr>
              <a:t>20</a:t>
            </a:fld>
            <a:endParaRPr lang="en-CA" sz="1000">
              <a:solidFill>
                <a:schemeClr val="tx1">
                  <a:lumMod val="50000"/>
                  <a:lumOff val="50000"/>
                </a:schemeClr>
              </a:solidFill>
            </a:endParaRPr>
          </a:p>
        </p:txBody>
      </p:sp>
    </p:spTree>
    <p:extLst>
      <p:ext uri="{BB962C8B-B14F-4D97-AF65-F5344CB8AC3E}">
        <p14:creationId xmlns:p14="http://schemas.microsoft.com/office/powerpoint/2010/main" val="1998941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Homework</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dirty="0"/>
              <a:t>Module 4 – Cornerstones of Peer Support</a:t>
            </a:r>
          </a:p>
        </p:txBody>
      </p:sp>
      <p:sp>
        <p:nvSpPr>
          <p:cNvPr id="5" name="Text Placeholder 4">
            <a:extLst>
              <a:ext uri="{FF2B5EF4-FFF2-40B4-BE49-F238E27FC236}">
                <a16:creationId xmlns:a16="http://schemas.microsoft.com/office/drawing/2014/main" id="{F2574D00-09AB-5D48-8DE9-181A771B5AEE}"/>
              </a:ext>
            </a:extLst>
          </p:cNvPr>
          <p:cNvSpPr>
            <a:spLocks noGrp="1"/>
          </p:cNvSpPr>
          <p:nvPr>
            <p:ph type="body" sz="quarter" idx="3"/>
          </p:nvPr>
        </p:nvSpPr>
        <p:spPr>
          <a:xfrm>
            <a:off x="426460" y="1680215"/>
            <a:ext cx="5525445" cy="580261"/>
          </a:xfrm>
        </p:spPr>
        <p:txBody>
          <a:bodyPr/>
          <a:lstStyle/>
          <a:p>
            <a:r>
              <a:rPr lang="en-US" dirty="0"/>
              <a:t>For Next Time:</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21</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2324276"/>
            <a:ext cx="5937764" cy="3833998"/>
          </a:xfrm>
        </p:spPr>
        <p:txBody>
          <a:bodyPr/>
          <a:lstStyle/>
          <a:p>
            <a:pPr marL="0" indent="0">
              <a:spcAft>
                <a:spcPts val="1200"/>
              </a:spcAft>
              <a:buNone/>
            </a:pPr>
            <a:r>
              <a:rPr lang="en-CA" sz="1800" dirty="0">
                <a:effectLst/>
                <a:latin typeface="IvyPresto Text" panose="020B0404020101010102"/>
                <a:ea typeface="Calibri" panose="020F0502020204030204" pitchFamily="34" charset="0"/>
                <a:cs typeface="Times New Roman" panose="02020603050405020304" pitchFamily="18" charset="0"/>
              </a:rPr>
              <a:t>Write a short reflection that will be submitted before the next module. It should answer the following</a:t>
            </a:r>
            <a:r>
              <a:rPr lang="en-CA" sz="1800" dirty="0">
                <a:latin typeface="IvyPresto Text" panose="020B0404020101010102"/>
                <a:ea typeface="Calibri" panose="020F0502020204030204" pitchFamily="34" charset="0"/>
                <a:cs typeface="Times New Roman" panose="02020603050405020304" pitchFamily="18" charset="0"/>
              </a:rPr>
              <a:t> questions:</a:t>
            </a:r>
          </a:p>
          <a:p>
            <a:pPr marL="285750" indent="-285750">
              <a:spcAft>
                <a:spcPts val="1200"/>
              </a:spcAft>
              <a:buFont typeface="Arial" panose="020B0604020202020204" pitchFamily="34" charset="0"/>
              <a:buChar char="•"/>
            </a:pPr>
            <a:r>
              <a:rPr lang="en-US" sz="1800" dirty="0">
                <a:effectLst/>
                <a:latin typeface="IvyPresto Text" panose="020B0404020101010102"/>
                <a:ea typeface="Calibri" panose="020F0502020204030204" pitchFamily="34" charset="0"/>
                <a:cs typeface="Times New Roman" panose="02020603050405020304" pitchFamily="18" charset="0"/>
              </a:rPr>
              <a:t>Describe what you believe is your strongest cornerstone</a:t>
            </a:r>
          </a:p>
          <a:p>
            <a:pPr marL="285750" indent="-285750">
              <a:buFont typeface="Arial" panose="020B0604020202020204" pitchFamily="34" charset="0"/>
              <a:buChar char="•"/>
            </a:pPr>
            <a:r>
              <a:rPr lang="en-US" sz="1800" dirty="0">
                <a:effectLst/>
                <a:latin typeface="IvyPresto Text" panose="020B0404020101010102"/>
                <a:ea typeface="Calibri" panose="020F0502020204030204" pitchFamily="34" charset="0"/>
                <a:cs typeface="Times New Roman" panose="02020603050405020304" pitchFamily="18" charset="0"/>
              </a:rPr>
              <a:t>Describe the cornerstone that you intend to further invest in developing.  How will you do this?</a:t>
            </a:r>
            <a:endParaRPr lang="en-CA" sz="1800" dirty="0">
              <a:effectLst/>
              <a:latin typeface="IvyPresto Text" panose="020B0404020101010102"/>
              <a:ea typeface="Calibri" panose="020F0502020204030204" pitchFamily="34" charset="0"/>
              <a:cs typeface="Times New Roman" panose="02020603050405020304" pitchFamily="18" charset="0"/>
            </a:endParaRPr>
          </a:p>
          <a:p>
            <a:pPr marL="0" indent="0">
              <a:buNone/>
            </a:pPr>
            <a:endParaRPr lang="en-US" sz="1800" dirty="0">
              <a:latin typeface="IvyPresto Text" panose="020B0404020101010102"/>
            </a:endParaRPr>
          </a:p>
          <a:p>
            <a:pPr marL="0" indent="0">
              <a:buNone/>
            </a:pPr>
            <a:r>
              <a:rPr lang="en-US" sz="1800" dirty="0">
                <a:latin typeface="IvyPresto Text" panose="020B0404020101010102"/>
              </a:rPr>
              <a:t>To be submitted before the next session.</a:t>
            </a:r>
          </a:p>
          <a:p>
            <a:pPr>
              <a:lnSpc>
                <a:spcPct val="100000"/>
              </a:lnSpc>
            </a:pPr>
            <a:r>
              <a:rPr lang="en-US" dirty="0"/>
              <a:t> </a:t>
            </a:r>
          </a:p>
        </p:txBody>
      </p:sp>
    </p:spTree>
    <p:extLst>
      <p:ext uri="{BB962C8B-B14F-4D97-AF65-F5344CB8AC3E}">
        <p14:creationId xmlns:p14="http://schemas.microsoft.com/office/powerpoint/2010/main" val="3917806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240306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dirty="0">
                <a:latin typeface="IvyPresto Display"/>
              </a:rPr>
              <a:t>Module 4 – Cornerstones of Peer Support</a:t>
            </a:r>
            <a:endParaRPr lang="en-US" dirty="0"/>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3</a:t>
            </a:fld>
            <a:endParaRPr lang="en-US" dirty="0"/>
          </a:p>
        </p:txBody>
      </p:sp>
      <p:sp>
        <p:nvSpPr>
          <p:cNvPr id="8" name="Text Placeholder 6">
            <a:extLst>
              <a:ext uri="{FF2B5EF4-FFF2-40B4-BE49-F238E27FC236}">
                <a16:creationId xmlns:a16="http://schemas.microsoft.com/office/drawing/2014/main" id="{6F28B668-5856-425A-290C-F3D7EF664BE3}"/>
              </a:ext>
            </a:extLst>
          </p:cNvPr>
          <p:cNvSpPr txBox="1">
            <a:spLocks/>
          </p:cNvSpPr>
          <p:nvPr/>
        </p:nvSpPr>
        <p:spPr>
          <a:xfrm>
            <a:off x="426460" y="1514812"/>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p:txBody>
          <a:bodyPr/>
          <a:lstStyle/>
          <a:p>
            <a:r>
              <a:rPr lang="en-US" dirty="0">
                <a:latin typeface="IvyPresto Display"/>
              </a:rPr>
              <a:t>Module 4 – Cornerstones of Peer Support</a:t>
            </a:r>
            <a:endParaRPr lang="en-US" dirty="0"/>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4</a:t>
            </a:fld>
            <a:endParaRPr lang="en-US" dirty="0"/>
          </a:p>
        </p:txBody>
      </p:sp>
      <p:sp>
        <p:nvSpPr>
          <p:cNvPr id="10" name="Text Placeholder 6">
            <a:extLst>
              <a:ext uri="{FF2B5EF4-FFF2-40B4-BE49-F238E27FC236}">
                <a16:creationId xmlns:a16="http://schemas.microsoft.com/office/drawing/2014/main" id="{709DB51B-B666-7D55-B40C-5A301DA12C45}"/>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E8EF49A4-32E3-9D62-5CA7-FB5A07BED147}"/>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p:txBody>
          <a:bodyPr/>
          <a:lstStyle/>
          <a:p>
            <a:r>
              <a:rPr lang="en-US" dirty="0">
                <a:latin typeface="IvyPresto Display"/>
              </a:rPr>
              <a:t>Module 4 – Cornerstones of Peer Support</a:t>
            </a:r>
            <a:endParaRPr lang="en-US" dirty="0"/>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375634"/>
            <a:ext cx="3870819"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buNone/>
            </a:pPr>
            <a:r>
              <a:rPr lang="en-US" sz="2000" dirty="0">
                <a:latin typeface="IvyPresto Text" panose="020B0404020101010102"/>
              </a:rPr>
              <a:t>What is one thing you’re proud of?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p:txBody>
          <a:bodyPr/>
          <a:lstStyle/>
          <a:p>
            <a:r>
              <a:rPr lang="en-US" dirty="0">
                <a:latin typeface="IvyPresto Display"/>
              </a:rPr>
              <a:t>Module 4 – Cornerstones of Peer Support</a:t>
            </a:r>
            <a:endParaRPr lang="en-US" dirty="0"/>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781799"/>
            <a:ext cx="11353281" cy="4082549"/>
          </a:xfrm>
        </p:spPr>
        <p:txBody>
          <a:bodyPr/>
          <a:lstStyle/>
          <a:p>
            <a:pPr marL="0" marR="0" indent="0">
              <a:lnSpc>
                <a:spcPct val="100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In Module 4 we will be learning about the Cornerstones of Peer Support: Self Awareness, Self Responsibility, Self Care and Support.</a:t>
            </a:r>
          </a:p>
          <a:p>
            <a:pPr marL="0" marR="0" indent="0">
              <a:lnSpc>
                <a:spcPct val="100000"/>
              </a:lnSpc>
              <a:spcBef>
                <a:spcPts val="0"/>
              </a:spcBef>
              <a:buNone/>
            </a:pPr>
            <a:endParaRPr lang="en-US" sz="2000" dirty="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You will be invited to consider the importance of each cornerstone in relation to your life, personal journey, as well as within your role as a Peer Supporter. </a:t>
            </a:r>
          </a:p>
          <a:p>
            <a:pPr marL="0" marR="0" indent="0">
              <a:lnSpc>
                <a:spcPct val="100000"/>
              </a:lnSpc>
              <a:spcBef>
                <a:spcPts val="0"/>
              </a:spcBef>
              <a:buNone/>
            </a:pPr>
            <a:endParaRPr lang="en-US" sz="2000" dirty="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By working the four cornerstones, Peer Supporters can exemplify Recovery/Wellness for our Peers. </a:t>
            </a: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p:txBody>
          <a:bodyPr/>
          <a:lstStyle/>
          <a:p>
            <a:r>
              <a:rPr lang="en-US" dirty="0">
                <a:latin typeface="IvyPresto Display"/>
              </a:rPr>
              <a:t>Module 4 – Cornerstones of Peer Support</a:t>
            </a:r>
            <a:endParaRPr lang="en-US" dirty="0"/>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960703"/>
            <a:ext cx="11353282" cy="4082549"/>
          </a:xfrm>
        </p:spPr>
        <p:txBody>
          <a:bodyPr/>
          <a:lstStyle/>
          <a:p>
            <a:pPr marL="0" indent="0">
              <a:buNone/>
            </a:pPr>
            <a:r>
              <a:rPr lang="en-US" sz="2000" dirty="0">
                <a:solidFill>
                  <a:schemeClr val="tx1">
                    <a:lumMod val="85000"/>
                    <a:lumOff val="15000"/>
                  </a:schemeClr>
                </a:solidFill>
                <a:latin typeface="IvyPresto Text" panose="020B0404020101010102"/>
              </a:rPr>
              <a:t>Through the successful completion of Module 4 you will be able to:</a:t>
            </a:r>
          </a:p>
          <a:p>
            <a:pPr marL="0" indent="0">
              <a:buNone/>
            </a:pPr>
            <a:endParaRPr lang="en-US" sz="2000" dirty="0">
              <a:solidFill>
                <a:schemeClr val="tx1">
                  <a:lumMod val="85000"/>
                  <a:lumOff val="15000"/>
                </a:schemeClr>
              </a:solidFill>
              <a:latin typeface="IvyPresto Text" panose="020B0404020101010102"/>
            </a:endParaRPr>
          </a:p>
          <a:p>
            <a:pPr marL="457200" indent="-457200">
              <a:spcAft>
                <a:spcPts val="1200"/>
              </a:spcAft>
              <a:buAutoNum type="arabicPeriod"/>
            </a:pPr>
            <a:r>
              <a:rPr lang="en-US" sz="2000" dirty="0">
                <a:solidFill>
                  <a:schemeClr val="tx1">
                    <a:lumMod val="85000"/>
                    <a:lumOff val="15000"/>
                  </a:schemeClr>
                </a:solidFill>
                <a:latin typeface="IvyPresto Text" panose="020B0404020101010102"/>
              </a:rPr>
              <a:t>Identify the four cornerstones of Peer Support. </a:t>
            </a:r>
          </a:p>
          <a:p>
            <a:pPr marL="457200" indent="-457200">
              <a:buAutoNum type="arabicPeriod"/>
            </a:pPr>
            <a:r>
              <a:rPr lang="en-US" sz="2000" dirty="0">
                <a:solidFill>
                  <a:schemeClr val="tx1">
                    <a:lumMod val="85000"/>
                    <a:lumOff val="15000"/>
                  </a:schemeClr>
                </a:solidFill>
                <a:latin typeface="IvyPresto Text" panose="020B0404020101010102"/>
              </a:rPr>
              <a:t>Illustrate how each of these cornerstones can be implemented and how they benefit the Peer Support relationship. </a:t>
            </a:r>
          </a:p>
          <a:p>
            <a:endParaRPr lang="en-US" dirty="0"/>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93B24C-6036-46FC-A3C3-05A26779198A}"/>
              </a:ext>
            </a:extLst>
          </p:cNvPr>
          <p:cNvSpPr>
            <a:spLocks noGrp="1"/>
          </p:cNvSpPr>
          <p:nvPr>
            <p:ph type="sldNum" sz="quarter" idx="12"/>
          </p:nvPr>
        </p:nvSpPr>
        <p:spPr/>
        <p:txBody>
          <a:bodyPr/>
          <a:lstStyle/>
          <a:p>
            <a:fld id="{4D92EB4B-722A-417A-874E-D077DFB80C4E}" type="slidenum">
              <a:rPr lang="en-CA" smtClean="0"/>
              <a:t>8</a:t>
            </a:fld>
            <a:endParaRPr lang="en-CA"/>
          </a:p>
        </p:txBody>
      </p:sp>
      <p:pic>
        <p:nvPicPr>
          <p:cNvPr id="3" name="Content Placeholder 4">
            <a:extLst>
              <a:ext uri="{FF2B5EF4-FFF2-40B4-BE49-F238E27FC236}">
                <a16:creationId xmlns:a16="http://schemas.microsoft.com/office/drawing/2014/main" id="{55B0F7D4-1EF3-D2C4-F088-EA938BCEB01D}"/>
              </a:ext>
            </a:extLst>
          </p:cNvPr>
          <p:cNvPicPr>
            <a:picLocks noChangeAspect="1"/>
          </p:cNvPicPr>
          <p:nvPr/>
        </p:nvPicPr>
        <p:blipFill>
          <a:blip r:embed="rId3"/>
          <a:stretch>
            <a:fillRect/>
          </a:stretch>
        </p:blipFill>
        <p:spPr>
          <a:xfrm>
            <a:off x="2791968" y="-1"/>
            <a:ext cx="6997959" cy="6858001"/>
          </a:xfrm>
          <a:prstGeom prst="rect">
            <a:avLst/>
          </a:prstGeom>
        </p:spPr>
      </p:pic>
    </p:spTree>
    <p:extLst>
      <p:ext uri="{BB962C8B-B14F-4D97-AF65-F5344CB8AC3E}">
        <p14:creationId xmlns:p14="http://schemas.microsoft.com/office/powerpoint/2010/main" val="2183481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Self-awareness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p:txBody>
          <a:bodyPr/>
          <a:lstStyle/>
          <a:p>
            <a:r>
              <a:rPr lang="en-US" dirty="0"/>
              <a:t>Module 4 – Cornerstones of Peer Support</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148573"/>
            <a:ext cx="11353281" cy="2560853"/>
          </a:xfrm>
        </p:spPr>
        <p:txBody>
          <a:bodyPr/>
          <a:lstStyle/>
          <a:p>
            <a:pPr marL="0" indent="0" algn="l">
              <a:buNone/>
            </a:pPr>
            <a:r>
              <a:rPr lang="en-US" sz="2000" dirty="0"/>
              <a:t>Self awareness is a deep understanding of who you are; a sense of knowing who you are – including your history, experiences, values, preferences, and limits. Self awareness involves tuning into yourself, becoming acquainted with yourself, understanding yourself, forgiving yourself, loving yourself for who you are and who you want to be.</a:t>
            </a:r>
          </a:p>
        </p:txBody>
      </p:sp>
    </p:spTree>
    <p:extLst>
      <p:ext uri="{BB962C8B-B14F-4D97-AF65-F5344CB8AC3E}">
        <p14:creationId xmlns:p14="http://schemas.microsoft.com/office/powerpoint/2010/main" val="3728850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7CDA25-A6AC-4941-97E9-222654A5D0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B4D5D2-6EA8-4B60-99A4-30AE95A1E55D}">
  <ds:schemaRefs>
    <ds:schemaRef ds:uri="0ec5c850-d167-47b1-9816-f7dea4e6d71f"/>
    <ds:schemaRef ds:uri="http://schemas.microsoft.com/office/2006/metadata/properties"/>
    <ds:schemaRef ds:uri="http://www.w3.org/XML/1998/namespace"/>
    <ds:schemaRef ds:uri="55c4c3e0-b5a6-4d17-8208-23131be646c2"/>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http://purl.org/dc/dcmitype/"/>
    <ds:schemaRef ds:uri="http://purl.org/dc/elements/1.1/"/>
  </ds:schemaRefs>
</ds:datastoreItem>
</file>

<file path=customXml/itemProps3.xml><?xml version="1.0" encoding="utf-8"?>
<ds:datastoreItem xmlns:ds="http://schemas.openxmlformats.org/officeDocument/2006/customXml" ds:itemID="{6F76B528-7249-442E-BA4A-84C5FC70FE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5826</TotalTime>
  <Words>2722</Words>
  <Application>Microsoft Office PowerPoint</Application>
  <PresentationFormat>Widescreen</PresentationFormat>
  <Paragraphs>242</Paragraphs>
  <Slides>22</Slides>
  <Notes>22</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22</vt:i4>
      </vt:variant>
    </vt:vector>
  </HeadingPairs>
  <TitlesOfParts>
    <vt:vector size="36"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Times New Roman</vt:lpstr>
      <vt:lpstr>Verdana</vt:lpstr>
      <vt:lpstr>Office Theme</vt:lpstr>
      <vt:lpstr>1_Office Theme</vt:lpstr>
      <vt:lpstr>Cornerstones of Peer Support</vt:lpstr>
      <vt:lpstr>Land Acknowledgement</vt:lpstr>
      <vt:lpstr>Housekeeping</vt:lpstr>
      <vt:lpstr>Expectations</vt:lpstr>
      <vt:lpstr>PowerPoint Presentation</vt:lpstr>
      <vt:lpstr>Module Overview</vt:lpstr>
      <vt:lpstr>Learning Objectives</vt:lpstr>
      <vt:lpstr>PowerPoint Presentation</vt:lpstr>
      <vt:lpstr>Self-awareness</vt:lpstr>
      <vt:lpstr>Self-responsibility</vt:lpstr>
      <vt:lpstr>Self care</vt:lpstr>
      <vt:lpstr>PowerPoint Presentation</vt:lpstr>
      <vt:lpstr>How can we change these examples of negative self-talk into positives?</vt:lpstr>
      <vt:lpstr>Support</vt:lpstr>
      <vt:lpstr>Isolation</vt:lpstr>
      <vt:lpstr>Methods to Combat Isolation</vt:lpstr>
      <vt:lpstr>Paired Exercise</vt:lpstr>
      <vt:lpstr>SELF-CARE</vt:lpstr>
      <vt:lpstr>PowerPoint Presentation</vt:lpstr>
      <vt:lpstr>SELF-CARE</vt:lpstr>
      <vt:lpstr>Homework</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Cornerstones of Peer Support</dc:title>
  <dc:creator>Kiki Chang</dc:creator>
  <cp:lastModifiedBy>Karin Thoms</cp:lastModifiedBy>
  <cp:revision>123</cp:revision>
  <cp:lastPrinted>2023-01-16T06:38:46Z</cp:lastPrinted>
  <dcterms:created xsi:type="dcterms:W3CDTF">2023-01-01T00:36:40Z</dcterms:created>
  <dcterms:modified xsi:type="dcterms:W3CDTF">2024-06-14T00:59:52Z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0x0101009F90AADE53214F4BBEB5AFA0C3321DC6</vt:lpwstr>
  </property>
  <property fmtid="{D5CDD505-2E9C-101B-9397-08002B2CF9AE}" pid="3" name="Order">
    <vt:r8>126400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ies>
</file>